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63" r:id="rId1"/>
  </p:sldMasterIdLst>
  <p:notesMasterIdLst>
    <p:notesMasterId r:id="rId46"/>
  </p:notesMasterIdLst>
  <p:handoutMasterIdLst>
    <p:handoutMasterId r:id="rId47"/>
  </p:handoutMasterIdLst>
  <p:sldIdLst>
    <p:sldId id="543" r:id="rId2"/>
    <p:sldId id="553" r:id="rId3"/>
    <p:sldId id="554" r:id="rId4"/>
    <p:sldId id="546" r:id="rId5"/>
    <p:sldId id="585" r:id="rId6"/>
    <p:sldId id="587" r:id="rId7"/>
    <p:sldId id="549" r:id="rId8"/>
    <p:sldId id="551" r:id="rId9"/>
    <p:sldId id="581" r:id="rId10"/>
    <p:sldId id="580" r:id="rId11"/>
    <p:sldId id="552" r:id="rId12"/>
    <p:sldId id="557" r:id="rId13"/>
    <p:sldId id="586" r:id="rId14"/>
    <p:sldId id="544" r:id="rId15"/>
    <p:sldId id="490" r:id="rId16"/>
    <p:sldId id="386" r:id="rId17"/>
    <p:sldId id="387" r:id="rId18"/>
    <p:sldId id="481" r:id="rId19"/>
    <p:sldId id="514" r:id="rId20"/>
    <p:sldId id="263" r:id="rId21"/>
    <p:sldId id="332" r:id="rId22"/>
    <p:sldId id="370" r:id="rId23"/>
    <p:sldId id="373" r:id="rId24"/>
    <p:sldId id="516" r:id="rId25"/>
    <p:sldId id="583" r:id="rId26"/>
    <p:sldId id="584" r:id="rId27"/>
    <p:sldId id="559" r:id="rId28"/>
    <p:sldId id="560" r:id="rId29"/>
    <p:sldId id="568" r:id="rId30"/>
    <p:sldId id="570" r:id="rId31"/>
    <p:sldId id="569" r:id="rId32"/>
    <p:sldId id="561" r:id="rId33"/>
    <p:sldId id="591" r:id="rId34"/>
    <p:sldId id="534" r:id="rId35"/>
    <p:sldId id="589" r:id="rId36"/>
    <p:sldId id="539" r:id="rId37"/>
    <p:sldId id="590" r:id="rId38"/>
    <p:sldId id="541" r:id="rId39"/>
    <p:sldId id="542" r:id="rId40"/>
    <p:sldId id="566" r:id="rId41"/>
    <p:sldId id="576" r:id="rId42"/>
    <p:sldId id="571" r:id="rId43"/>
    <p:sldId id="577" r:id="rId44"/>
    <p:sldId id="574" r:id="rId45"/>
  </p:sldIdLst>
  <p:sldSz cx="9144000" cy="6858000" type="screen4x3"/>
  <p:notesSz cx="6858000" cy="92964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00CC"/>
    <a:srgbClr val="FFCCFF"/>
    <a:srgbClr val="FF6600"/>
    <a:srgbClr val="FFFF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581" autoAdjust="0"/>
  </p:normalViewPr>
  <p:slideViewPr>
    <p:cSldViewPr snapToGrid="0" snapToObjects="1">
      <p:cViewPr varScale="1">
        <p:scale>
          <a:sx n="106" d="100"/>
          <a:sy n="106" d="100"/>
        </p:scale>
        <p:origin x="1141" y="48"/>
      </p:cViewPr>
      <p:guideLst>
        <p:guide orient="horz" pos="139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44"/>
    </p:cViewPr>
  </p:sorterViewPr>
  <p:notesViewPr>
    <p:cSldViewPr snapToGrid="0" snapToObjects="1">
      <p:cViewPr>
        <p:scale>
          <a:sx n="75" d="100"/>
          <a:sy n="75" d="100"/>
        </p:scale>
        <p:origin x="-660" y="228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7.xml"/><Relationship Id="rId7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0.xml"/><Relationship Id="rId5" Type="http://schemas.openxmlformats.org/officeDocument/2006/relationships/slide" Target="slides/slide19.xml"/><Relationship Id="rId10" Type="http://schemas.openxmlformats.org/officeDocument/2006/relationships/slide" Target="slides/slide24.xml"/><Relationship Id="rId4" Type="http://schemas.openxmlformats.org/officeDocument/2006/relationships/slide" Target="slides/slide18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A1684F-3CB6-4C49-94A8-D488ECB26C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52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0FC1B8-418D-48C3-9B7D-ABF49A44E6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17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D1D38-879D-4F4F-A7B6-E6B938B6AC23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240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469806-0283-4DDD-A68E-FEFDFA54240A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39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FC1B8-418D-48C3-9B7D-ABF49A44E66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422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FC1B8-418D-48C3-9B7D-ABF49A44E66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98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FC1B8-418D-48C3-9B7D-ABF49A44E66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05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FC1B8-418D-48C3-9B7D-ABF49A44E66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660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FC1B8-418D-48C3-9B7D-ABF49A44E66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0386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FC1B8-418D-48C3-9B7D-ABF49A44E66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88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3AAD73-3C1C-4AE3-9919-1EC1D58F43BB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35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AA692-5BA9-405B-8112-7C7F7C7B8688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5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63D4C1-8FE6-4DA0-8E4B-D2C6D87250F8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397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0F1184-BA4E-4460-986D-A12BBA77E130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334000" cy="4183063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3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5FA2D3-CF89-48E5-99B1-6AE3187FB3A9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34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7AF90B-66A5-477C-8F8F-D54AEBF193F8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03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440458-883C-429F-B3E4-45055A3053F9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61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172C3A-B663-48F4-BADF-0FB24361E1E6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67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83378" y="304800"/>
            <a:ext cx="4977245" cy="53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1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7" rtl="0" eaLnBrk="1" latinLnBrk="0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7" rtl="0" eaLnBrk="1" latinLnBrk="0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7" rtl="0" eaLnBrk="1" latinLnBrk="0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83378" y="304800"/>
            <a:ext cx="4977245" cy="536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6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2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86601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746" y="1356734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86601" y="5497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1F6670-1835-4C31-8037-796DA55ADE63}" type="slidenum">
              <a:rPr lang="en-US" altLang="en-US" sz="2800" smtClean="0">
                <a:solidFill>
                  <a:schemeClr val="bg1"/>
                </a:solidFill>
              </a:rPr>
              <a:pPr algn="ctr"/>
              <a:t>‹#›</a:t>
            </a:fld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13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7" rtl="0" eaLnBrk="1" latinLnBrk="0" hangingPunct="1">
        <a:spcBef>
          <a:spcPct val="0"/>
        </a:spcBef>
        <a:buNone/>
        <a:defRPr lang="en-US" sz="2800" b="0" i="0" u="none" kern="1200" dirty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º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6" y="123825"/>
            <a:ext cx="5812848" cy="1028700"/>
          </a:xfrm>
        </p:spPr>
        <p:txBody>
          <a:bodyPr/>
          <a:lstStyle/>
          <a:p>
            <a:r>
              <a:rPr lang="en-US" sz="4000" dirty="0" smtClean="0"/>
              <a:t>CRANES &amp; RIGGING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1150" y="5324475"/>
            <a:ext cx="3219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</a:t>
            </a:r>
          </a:p>
          <a:p>
            <a:r>
              <a:rPr lang="en-US" dirty="0" smtClean="0"/>
              <a:t>Kurt Rayburg, CSP, CPEA</a:t>
            </a:r>
          </a:p>
          <a:p>
            <a:r>
              <a:rPr lang="en-US" dirty="0" smtClean="0"/>
              <a:t>Safety Manager - CURI</a:t>
            </a:r>
            <a:endParaRPr lang="en-US" dirty="0"/>
          </a:p>
        </p:txBody>
      </p:sp>
      <p:pic>
        <p:nvPicPr>
          <p:cNvPr id="96258" name="Picture 2" descr="https://encrypted-tbn1.gstatic.com/images?q=tbn:ANd9GcRi8eDszyB-y6kga6VK-be9NSeDEVPpmFMnC9DwxFgj3cHfqhibAEGhD2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131445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http://www.modularcranes.com.au/images/big_images/DSC03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4451"/>
            <a:ext cx="245745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https://www.rbauction.com/cms_assets/images/blog/Article31_GroveHTC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314698"/>
            <a:ext cx="3705225" cy="19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8" descr="Fischertechnik Super Cra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706877"/>
            <a:ext cx="1571625" cy="26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http://www.engineersconstruction.com/wp-content/gallery/safety-gallery/rigg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706877"/>
            <a:ext cx="3490913" cy="26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 descr="http://www.cm-et.com/Public/29206/360%20Chain%20Rigging%20Syste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074215"/>
            <a:ext cx="2543175" cy="21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Visual Inspection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Look for crane tags</a:t>
            </a:r>
          </a:p>
          <a:p>
            <a:r>
              <a:rPr lang="en-US" altLang="en-US" smtClean="0"/>
              <a:t>Look for physical damage</a:t>
            </a:r>
          </a:p>
          <a:p>
            <a:r>
              <a:rPr lang="en-US" altLang="en-US" smtClean="0"/>
              <a:t>Check hoist chain and wire rope</a:t>
            </a:r>
          </a:p>
          <a:p>
            <a:r>
              <a:rPr lang="en-US" altLang="en-US" smtClean="0"/>
              <a:t>Make sure wire rope is seated in drum and sheave grooves</a:t>
            </a:r>
          </a:p>
          <a:p>
            <a:r>
              <a:rPr lang="en-US" altLang="en-US" smtClean="0"/>
              <a:t>Look for disconnect switch.</a:t>
            </a:r>
          </a:p>
        </p:txBody>
      </p:sp>
    </p:spTree>
    <p:extLst>
      <p:ext uri="{BB962C8B-B14F-4D97-AF65-F5344CB8AC3E}">
        <p14:creationId xmlns:p14="http://schemas.microsoft.com/office/powerpoint/2010/main" val="2429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95249"/>
            <a:ext cx="7443788" cy="67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575" y="1738600"/>
            <a:ext cx="6711654" cy="4528850"/>
          </a:xfrm>
        </p:spPr>
        <p:txBody>
          <a:bodyPr>
            <a:noAutofit/>
          </a:bodyPr>
          <a:lstStyle/>
          <a:p>
            <a:r>
              <a:rPr lang="en-US" sz="2400" dirty="0" smtClean="0"/>
              <a:t>Employers must ensure: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1) inspection prior to use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2) permanent markings are affixed 	 	 	    showing safe working load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3) not to be loaded in excess of working 	    load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4) not to be used without affixed 	  	 	 	    markings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5) when not in use, removed from 		 	    working area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652" y="400049"/>
            <a:ext cx="7393997" cy="1076325"/>
          </a:xfrm>
        </p:spPr>
        <p:txBody>
          <a:bodyPr/>
          <a:lstStyle/>
          <a:p>
            <a:r>
              <a:rPr lang="en-US" sz="3600" dirty="0" smtClean="0"/>
              <a:t>Rigging – What We Need To Know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3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6194" y="1032415"/>
            <a:ext cx="5617756" cy="55961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GEARBOX RIGGING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08622"/>
            <a:ext cx="5296875" cy="34671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400" dirty="0"/>
              <a:t>POSITIVE CONNECTION</a:t>
            </a:r>
          </a:p>
          <a:p>
            <a:pPr marL="609600" indent="-609600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400" dirty="0"/>
              <a:t>ROTATION</a:t>
            </a:r>
          </a:p>
          <a:p>
            <a:pPr marL="609600" indent="-609600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400" dirty="0"/>
              <a:t>EQUALIZATION</a:t>
            </a:r>
          </a:p>
          <a:p>
            <a:pPr marL="609600" indent="-609600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800" dirty="0"/>
              <a:t>CENTER OF GRAVITY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5603" y="217342"/>
            <a:ext cx="5574722" cy="849457"/>
          </a:xfrm>
        </p:spPr>
        <p:txBody>
          <a:bodyPr/>
          <a:lstStyle/>
          <a:p>
            <a:r>
              <a:rPr lang="en-US" sz="4000" dirty="0" smtClean="0"/>
              <a:t>Rigging Considerations</a:t>
            </a:r>
            <a:endParaRPr lang="en-US" sz="4000" dirty="0"/>
          </a:p>
        </p:txBody>
      </p:sp>
      <p:pic>
        <p:nvPicPr>
          <p:cNvPr id="5" name="Picture 4" descr="scan0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959769"/>
            <a:ext cx="3352800" cy="41648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5014" y="147365"/>
            <a:ext cx="5593972" cy="61070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Rigging Equipment Slings</a:t>
            </a:r>
            <a:r>
              <a:rPr lang="en-US" altLang="en-US" b="1" dirty="0">
                <a:solidFill>
                  <a:srgbClr val="FFFF00"/>
                </a:solidFill>
              </a:rPr>
              <a:t/>
            </a:r>
            <a:br>
              <a:rPr lang="en-US" altLang="en-US" b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76200" y="1600200"/>
            <a:ext cx="906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C00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</a:rPr>
              <a:t>Types of slings covered are those made from alloy steel chain, wire rope, metal mesh, natural or synthetic fiber rope, and synthetic web.</a:t>
            </a:r>
            <a:endParaRPr lang="en-US" altLang="en-US" sz="28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616744" y="5406483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/>
              <a:t>Chain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2541588" y="5402766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/>
              <a:t>Wire rope</a:t>
            </a:r>
          </a:p>
        </p:txBody>
      </p:sp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4716463" y="5402766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/>
              <a:t>Metal mesh</a:t>
            </a: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7146925" y="5399049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/>
              <a:t>Synthetic</a:t>
            </a:r>
          </a:p>
        </p:txBody>
      </p:sp>
      <p:pic>
        <p:nvPicPr>
          <p:cNvPr id="34825" name="Picture 16" descr="Slide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5344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9600" y="1371600"/>
            <a:ext cx="48768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b="1" dirty="0"/>
              <a:t>Adapts to shape of the load</a:t>
            </a:r>
          </a:p>
          <a:p>
            <a:pPr>
              <a:lnSpc>
                <a:spcPct val="85000"/>
              </a:lnSpc>
            </a:pPr>
            <a:endParaRPr lang="en-US" altLang="en-US" sz="2800" b="1" dirty="0"/>
          </a:p>
          <a:p>
            <a:pPr>
              <a:lnSpc>
                <a:spcPct val="85000"/>
              </a:lnSpc>
            </a:pPr>
            <a:r>
              <a:rPr lang="en-US" altLang="en-US" sz="2800" b="1" dirty="0"/>
              <a:t>Can </a:t>
            </a:r>
            <a:r>
              <a:rPr lang="en-US" altLang="en-US" sz="2800" b="1" dirty="0" smtClean="0"/>
              <a:t>be damage </a:t>
            </a:r>
            <a:r>
              <a:rPr lang="en-US" altLang="en-US" sz="2800" b="1" dirty="0"/>
              <a:t>by sudden shocks</a:t>
            </a:r>
          </a:p>
          <a:p>
            <a:pPr>
              <a:lnSpc>
                <a:spcPct val="85000"/>
              </a:lnSpc>
            </a:pPr>
            <a:endParaRPr lang="en-US" altLang="en-US" sz="2800" b="1" dirty="0"/>
          </a:p>
          <a:p>
            <a:pPr>
              <a:lnSpc>
                <a:spcPct val="85000"/>
              </a:lnSpc>
            </a:pPr>
            <a:r>
              <a:rPr lang="en-US" altLang="en-US" sz="2800" b="1" dirty="0"/>
              <a:t>Best choice for hoisting very hot materials</a:t>
            </a:r>
          </a:p>
          <a:p>
            <a:pPr>
              <a:lnSpc>
                <a:spcPct val="85000"/>
              </a:lnSpc>
            </a:pPr>
            <a:endParaRPr lang="en-US" altLang="en-US" sz="2800" b="1" dirty="0"/>
          </a:p>
          <a:p>
            <a:pPr>
              <a:lnSpc>
                <a:spcPct val="85000"/>
              </a:lnSpc>
            </a:pPr>
            <a:r>
              <a:rPr lang="en-US" altLang="en-US" sz="2800" b="1" dirty="0"/>
              <a:t>Must have an affixed tag stating size, grade, rated capacity, and sling manufacturer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38300" y="215397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/>
              <a:t>Alloy Steel Chains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524000" y="58674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6" name="Picture 8" descr="Slid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95688"/>
            <a:ext cx="32766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MVC-019S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654205" y="297724"/>
            <a:ext cx="7683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/>
              <a:t>Alloy Steel Chain Attachments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/>
              <a:t>Rated Capacity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04800" y="2057400"/>
            <a:ext cx="40386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800" b="1" dirty="0"/>
              <a:t>Hooks, rings, oblong links, or other attachments, when used with alloy steel chains, must have a rated capacity at least equal to that of the chain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524000" y="58674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2" name="Picture 9" descr="Slide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89356"/>
            <a:ext cx="4648200" cy="30210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1029"/>
          <p:cNvSpPr txBox="1">
            <a:spLocks noChangeArrowheads="1"/>
          </p:cNvSpPr>
          <p:nvPr/>
        </p:nvSpPr>
        <p:spPr bwMode="auto">
          <a:xfrm>
            <a:off x="-514518" y="435677"/>
            <a:ext cx="9144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dirty="0"/>
              <a:t>Unsuitable Alloy Steel Chain Attachments</a:t>
            </a:r>
          </a:p>
        </p:txBody>
      </p:sp>
      <p:sp>
        <p:nvSpPr>
          <p:cNvPr id="47107" name="Rectangle 1026"/>
          <p:cNvSpPr>
            <a:spLocks noChangeArrowheads="1"/>
          </p:cNvSpPr>
          <p:nvPr/>
        </p:nvSpPr>
        <p:spPr bwMode="auto">
          <a:xfrm>
            <a:off x="-813587" y="4114091"/>
            <a:ext cx="7449056" cy="166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C00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Ø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>
                <a:solidFill>
                  <a:schemeClr val="tx1"/>
                </a:solidFill>
              </a:rPr>
              <a:t>Job or shop hooks and links, or makeshift fasteners, formed from bolts, rods, </a:t>
            </a:r>
            <a:r>
              <a:rPr lang="en-US" altLang="en-US" sz="2800" dirty="0" smtClean="0">
                <a:solidFill>
                  <a:schemeClr val="tx1"/>
                </a:solidFill>
              </a:rPr>
              <a:t>etc</a:t>
            </a:r>
            <a:r>
              <a:rPr lang="en-US" altLang="en-US" sz="2800" dirty="0">
                <a:solidFill>
                  <a:schemeClr val="tx1"/>
                </a:solidFill>
              </a:rPr>
              <a:t>., or other </a:t>
            </a:r>
            <a:r>
              <a:rPr lang="en-US" altLang="en-US" sz="2800" dirty="0" smtClean="0">
                <a:solidFill>
                  <a:schemeClr val="tx1"/>
                </a:solidFill>
              </a:rPr>
              <a:t>altered attachments</a:t>
            </a:r>
            <a:r>
              <a:rPr lang="en-US" altLang="en-US" sz="2800" dirty="0">
                <a:solidFill>
                  <a:schemeClr val="tx1"/>
                </a:solidFill>
              </a:rPr>
              <a:t>, can’t be used</a:t>
            </a:r>
          </a:p>
        </p:txBody>
      </p:sp>
      <p:sp>
        <p:nvSpPr>
          <p:cNvPr id="47109" name="Text Box 1030"/>
          <p:cNvSpPr txBox="1">
            <a:spLocks noChangeArrowheads="1"/>
          </p:cNvSpPr>
          <p:nvPr/>
        </p:nvSpPr>
        <p:spPr bwMode="auto">
          <a:xfrm>
            <a:off x="1676400" y="60198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0" name="Picture 1031" descr="Slide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8" y="1185584"/>
            <a:ext cx="5791200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7112" name="Text Box 1033"/>
          <p:cNvSpPr txBox="1">
            <a:spLocks noChangeArrowheads="1"/>
          </p:cNvSpPr>
          <p:nvPr/>
        </p:nvSpPr>
        <p:spPr bwMode="auto">
          <a:xfrm>
            <a:off x="1124806" y="3458885"/>
            <a:ext cx="1103187" cy="52322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>
                <a:ln>
                  <a:solidFill>
                    <a:srgbClr val="FF0000"/>
                  </a:solidFill>
                </a:ln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>
                <a:ln>
                  <a:solidFill>
                    <a:srgbClr val="00B050"/>
                  </a:solidFill>
                </a:ln>
              </a:rPr>
              <a:t>Right</a:t>
            </a:r>
          </a:p>
        </p:txBody>
      </p:sp>
      <p:sp>
        <p:nvSpPr>
          <p:cNvPr id="47113" name="Text Box 1034"/>
          <p:cNvSpPr txBox="1">
            <a:spLocks noChangeArrowheads="1"/>
          </p:cNvSpPr>
          <p:nvPr/>
        </p:nvSpPr>
        <p:spPr bwMode="auto">
          <a:xfrm>
            <a:off x="4057482" y="3486493"/>
            <a:ext cx="1314719" cy="5232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>
                <a:ln>
                  <a:solidFill>
                    <a:srgbClr val="FF0000"/>
                  </a:solidFill>
                </a:ln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Wrong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236" y="4618917"/>
            <a:ext cx="2975764" cy="2232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014" y="147365"/>
            <a:ext cx="5593972" cy="610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dirty="0" smtClean="0"/>
              <a:t>Wire Rope Slings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8150" y="2064291"/>
            <a:ext cx="55626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altLang="en-US" dirty="0"/>
              <a:t>Used to hoist materials</a:t>
            </a:r>
          </a:p>
          <a:p>
            <a:pPr marL="0" indent="0">
              <a:lnSpc>
                <a:spcPct val="90000"/>
              </a:lnSpc>
            </a:pPr>
            <a:r>
              <a:rPr lang="en-US" altLang="en-US" dirty="0" smtClean="0"/>
              <a:t>Selection </a:t>
            </a:r>
            <a:r>
              <a:rPr lang="en-US" altLang="en-US" dirty="0"/>
              <a:t>considerations:  </a:t>
            </a:r>
          </a:p>
          <a:p>
            <a:pPr marL="400056" lvl="1" indent="0">
              <a:lnSpc>
                <a:spcPct val="90000"/>
              </a:lnSpc>
            </a:pPr>
            <a:r>
              <a:rPr lang="en-US" altLang="en-US" dirty="0"/>
              <a:t> strength</a:t>
            </a:r>
          </a:p>
          <a:p>
            <a:pPr marL="400056" lvl="1" indent="0">
              <a:lnSpc>
                <a:spcPct val="90000"/>
              </a:lnSpc>
            </a:pPr>
            <a:r>
              <a:rPr lang="en-US" altLang="en-US" dirty="0"/>
              <a:t> ability to bend without cracking</a:t>
            </a:r>
          </a:p>
          <a:p>
            <a:pPr marL="400056" lvl="1" indent="0">
              <a:lnSpc>
                <a:spcPct val="90000"/>
              </a:lnSpc>
            </a:pPr>
            <a:r>
              <a:rPr lang="en-US" altLang="en-US" dirty="0"/>
              <a:t> ability to withstand abrasive wear</a:t>
            </a:r>
          </a:p>
          <a:p>
            <a:pPr marL="400056" lvl="1" indent="0">
              <a:lnSpc>
                <a:spcPct val="90000"/>
              </a:lnSpc>
            </a:pPr>
            <a:r>
              <a:rPr lang="en-US" altLang="en-US" dirty="0"/>
              <a:t> ability to withstand abuse</a:t>
            </a:r>
          </a:p>
        </p:txBody>
      </p:sp>
      <p:pic>
        <p:nvPicPr>
          <p:cNvPr id="51205" name="Picture 5" descr="Slide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31" y="1764642"/>
            <a:ext cx="3619500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260975" y="4733616"/>
            <a:ext cx="120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Wire rope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727156" y="4210050"/>
            <a:ext cx="84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Strand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049109" y="2277096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Center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7727156" y="1862137"/>
            <a:ext cx="690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Wire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524500" y="2278063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39" y="142874"/>
            <a:ext cx="3593522" cy="809625"/>
          </a:xfrm>
        </p:spPr>
        <p:txBody>
          <a:bodyPr/>
          <a:lstStyle/>
          <a:p>
            <a:r>
              <a:rPr lang="en-US" sz="4800" dirty="0" smtClean="0"/>
              <a:t>Terminology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609724"/>
            <a:ext cx="6305550" cy="4810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Crane – a machine for lifting and lowering a load and moving it horizontally, with the hoisting mechanism.  Cranes are driven manually or by power.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Derrick – an apparatus consisting of a mast held at the head by guys or braces, with or without a boom, for use with a hoisting mechanism and operating ropes.</a:t>
            </a:r>
            <a:endParaRPr lang="en-US" sz="2400" dirty="0"/>
          </a:p>
        </p:txBody>
      </p:sp>
      <p:pic>
        <p:nvPicPr>
          <p:cNvPr id="1026" name="Picture 2" descr="http://etraintoday.com/wp-content/uploads/2012/09/Overhead-Cran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189038"/>
            <a:ext cx="280987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fu4kL6GJSlI/T0Wxzj0sSMI/AAAAAAAAARU/kZWF2gUxAg0/s1600/Derrick+cr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991100"/>
            <a:ext cx="2724149" cy="173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anewerks.com/images/large/CoffingChainF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7" y="3028950"/>
            <a:ext cx="2286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12"/>
          <p:cNvSpPr txBox="1">
            <a:spLocks noChangeArrowheads="1"/>
          </p:cNvSpPr>
          <p:nvPr/>
        </p:nvSpPr>
        <p:spPr bwMode="auto">
          <a:xfrm>
            <a:off x="-114301" y="146050"/>
            <a:ext cx="9144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800" b="1" dirty="0"/>
              <a:t>Wire Rope Slings </a:t>
            </a:r>
            <a:r>
              <a:rPr lang="en-US" altLang="en-US" sz="2800" b="1" dirty="0" smtClean="0"/>
              <a:t>Cont.</a:t>
            </a:r>
            <a:endParaRPr lang="en-US" altLang="en-US" sz="2800" b="1" dirty="0"/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2422525" y="57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990600" y="1792288"/>
            <a:ext cx="69342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445" name="Line 8"/>
          <p:cNvSpPr>
            <a:spLocks noChangeShapeType="1"/>
          </p:cNvSpPr>
          <p:nvPr/>
        </p:nvSpPr>
        <p:spPr bwMode="auto">
          <a:xfrm>
            <a:off x="2590800" y="1792288"/>
            <a:ext cx="0" cy="43783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Line 9"/>
          <p:cNvSpPr>
            <a:spLocks noChangeShapeType="1"/>
          </p:cNvSpPr>
          <p:nvPr/>
        </p:nvSpPr>
        <p:spPr bwMode="auto">
          <a:xfrm>
            <a:off x="5943600" y="1792288"/>
            <a:ext cx="0" cy="43783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8" name="Text Box 13"/>
          <p:cNvSpPr txBox="1">
            <a:spLocks noChangeArrowheads="1"/>
          </p:cNvSpPr>
          <p:nvPr/>
        </p:nvSpPr>
        <p:spPr bwMode="auto">
          <a:xfrm>
            <a:off x="0" y="1335088"/>
            <a:ext cx="84241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If these happen, remove the wire rope sling from service</a:t>
            </a:r>
          </a:p>
        </p:txBody>
      </p:sp>
      <p:pic>
        <p:nvPicPr>
          <p:cNvPr id="61449" name="Picture 18" descr="Slide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854200"/>
            <a:ext cx="33416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9" descr="Slide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857375"/>
            <a:ext cx="333692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20" descr="Slide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119563"/>
            <a:ext cx="2590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Text Box 17"/>
          <p:cNvSpPr txBox="1">
            <a:spLocks noChangeArrowheads="1"/>
          </p:cNvSpPr>
          <p:nvPr/>
        </p:nvSpPr>
        <p:spPr bwMode="auto">
          <a:xfrm>
            <a:off x="3697287" y="6183313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Crushing</a:t>
            </a: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6248400" y="3878263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/>
              <a:t>Kinking</a:t>
            </a:r>
          </a:p>
        </p:txBody>
      </p:sp>
      <p:sp>
        <p:nvSpPr>
          <p:cNvPr id="61454" name="Text Box 10"/>
          <p:cNvSpPr txBox="1">
            <a:spLocks noChangeArrowheads="1"/>
          </p:cNvSpPr>
          <p:nvPr/>
        </p:nvSpPr>
        <p:spPr bwMode="auto">
          <a:xfrm>
            <a:off x="990600" y="3890963"/>
            <a:ext cx="190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Bird Caging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 descr="Slide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24063"/>
            <a:ext cx="42672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875658" y="267823"/>
            <a:ext cx="2935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Wire Rope Clips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4800" y="1904196"/>
            <a:ext cx="3581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When using U-bolt wire rope clips to form eyes, ensure the "U" section is in contact with the dead end of the rope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886200" y="4996685"/>
            <a:ext cx="4267200" cy="95410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>
                <a:ln>
                  <a:solidFill>
                    <a:srgbClr val="FF0000"/>
                  </a:solidFill>
                </a:ln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This is the correct method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 flipV="1">
            <a:off x="4399155" y="4262036"/>
            <a:ext cx="1165303" cy="7234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114800" y="58293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>
          <a:xfrm>
            <a:off x="1775014" y="147365"/>
            <a:ext cx="5593972" cy="610705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</a:pPr>
            <a:r>
              <a:rPr lang="en-US" altLang="en-US" dirty="0" smtClean="0"/>
              <a:t>Synthetic Web Sling Markings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905000"/>
            <a:ext cx="4572000" cy="4114800"/>
          </a:xfrm>
        </p:spPr>
        <p:txBody>
          <a:bodyPr/>
          <a:lstStyle/>
          <a:p>
            <a:r>
              <a:rPr lang="en-US" altLang="en-US" sz="2800" dirty="0" smtClean="0"/>
              <a:t>	Mark or code to show:</a:t>
            </a:r>
          </a:p>
          <a:p>
            <a:pPr lvl="1"/>
            <a:r>
              <a:rPr lang="en-US" altLang="en-US" sz="2800" dirty="0" smtClean="0"/>
              <a:t>Name or trademark of manufacturer</a:t>
            </a:r>
          </a:p>
          <a:p>
            <a:pPr lvl="1"/>
            <a:r>
              <a:rPr lang="en-US" altLang="en-US" sz="2800" dirty="0" smtClean="0"/>
              <a:t>Rated capacities for the type of hitch</a:t>
            </a:r>
          </a:p>
          <a:p>
            <a:pPr lvl="1"/>
            <a:r>
              <a:rPr lang="en-US" altLang="en-US" sz="2800" dirty="0" smtClean="0"/>
              <a:t>Type of material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85800" y="59197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5542" name="Picture 7" descr="Slide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43400" cy="3638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75014" y="147365"/>
            <a:ext cx="5593972" cy="610705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Synthetic Web Slings Fittings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8800"/>
            <a:ext cx="4191000" cy="4114800"/>
          </a:xfrm>
        </p:spPr>
        <p:txBody>
          <a:bodyPr/>
          <a:lstStyle/>
          <a:p>
            <a:r>
              <a:rPr lang="en-US" altLang="en-US" sz="2000" b="0" dirty="0" smtClean="0"/>
              <a:t>	</a:t>
            </a:r>
            <a:r>
              <a:rPr lang="en-US" altLang="en-US" sz="2800" dirty="0" smtClean="0"/>
              <a:t>Fittings must be:</a:t>
            </a:r>
          </a:p>
          <a:p>
            <a:pPr lvl="1"/>
            <a:r>
              <a:rPr lang="en-US" altLang="en-US" sz="2800" dirty="0" smtClean="0"/>
              <a:t>At least as strong as that of the sling</a:t>
            </a:r>
          </a:p>
          <a:p>
            <a:pPr lvl="1"/>
            <a:r>
              <a:rPr lang="en-US" altLang="en-US" sz="2800" dirty="0" smtClean="0"/>
              <a:t>Free of sharp edges that could damage the webbing</a:t>
            </a:r>
          </a:p>
          <a:p>
            <a:endParaRPr lang="en-US" altLang="en-US" sz="2800" dirty="0" smtClean="0"/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685800" y="59197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7590" name="Picture 10" descr="Slide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8862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>
          <a:xfrm>
            <a:off x="1775014" y="147365"/>
            <a:ext cx="5593972" cy="61070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dirty="0"/>
              <a:t>Synthetic Web Slings -</a:t>
            </a:r>
            <a:br>
              <a:rPr lang="en-US" altLang="en-US" dirty="0"/>
            </a:br>
            <a:r>
              <a:rPr lang="en-US" altLang="en-US" dirty="0"/>
              <a:t>Remove from Service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5181600" cy="411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dirty="0"/>
              <a:t>	Remove from service if any of these </a:t>
            </a:r>
            <a:r>
              <a:rPr lang="en-US" altLang="en-US" dirty="0" smtClean="0"/>
              <a:t>    	are </a:t>
            </a:r>
            <a:r>
              <a:rPr lang="en-US" altLang="en-US" dirty="0"/>
              <a:t>present:</a:t>
            </a:r>
          </a:p>
          <a:p>
            <a:pPr lvl="1"/>
            <a:r>
              <a:rPr lang="en-US" altLang="en-US" dirty="0"/>
              <a:t>Acid or caustic burns</a:t>
            </a:r>
          </a:p>
          <a:p>
            <a:pPr lvl="1"/>
            <a:r>
              <a:rPr lang="en-US" altLang="en-US" dirty="0"/>
              <a:t>Melting or charring of any part </a:t>
            </a:r>
          </a:p>
          <a:p>
            <a:pPr lvl="1"/>
            <a:r>
              <a:rPr lang="en-US" altLang="en-US" dirty="0"/>
              <a:t>Snags, punctures, tears or cuts</a:t>
            </a:r>
          </a:p>
          <a:p>
            <a:pPr lvl="1"/>
            <a:r>
              <a:rPr lang="en-US" altLang="en-US" dirty="0"/>
              <a:t>Broken or worn stitches</a:t>
            </a:r>
          </a:p>
          <a:p>
            <a:pPr lvl="1"/>
            <a:r>
              <a:rPr lang="en-US" altLang="en-US" dirty="0"/>
              <a:t>Distortion of fittings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5962650" y="5184775"/>
            <a:ext cx="2419350" cy="95410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>
                <a:ln>
                  <a:solidFill>
                    <a:srgbClr val="FF0000"/>
                  </a:solidFill>
                </a:ln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Heat Damage</a:t>
            </a:r>
          </a:p>
        </p:txBody>
      </p:sp>
      <p:pic>
        <p:nvPicPr>
          <p:cNvPr id="71686" name="Picture 6" descr="Slide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7276168" y="4290817"/>
            <a:ext cx="195147" cy="89395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Lifting and Moving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mtClean="0"/>
              <a:t>Make sure hands are clear of potential pinch points 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mtClean="0"/>
              <a:t>No one is positioned between load and another object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mtClean="0"/>
              <a:t>Slowly raise hoist block to remove slack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mtClean="0"/>
              <a:t>Slings are fully seated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mtClean="0"/>
              <a:t>Lift load a few inches to check rigging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altLang="en-US" smtClean="0"/>
              <a:t>Lift load high enough to clear obstructions.</a:t>
            </a:r>
          </a:p>
        </p:txBody>
      </p:sp>
    </p:spTree>
    <p:extLst>
      <p:ext uri="{BB962C8B-B14F-4D97-AF65-F5344CB8AC3E}">
        <p14:creationId xmlns:p14="http://schemas.microsoft.com/office/powerpoint/2010/main" val="22460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Don’ts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36" y="1066800"/>
            <a:ext cx="7662672" cy="5132832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Jog controls unnecessarily</a:t>
            </a:r>
          </a:p>
          <a:p>
            <a:r>
              <a:rPr lang="en-US" altLang="en-US" sz="2400" dirty="0" smtClean="0"/>
              <a:t>Use pendant control station to swing jib boom into place</a:t>
            </a:r>
          </a:p>
          <a:p>
            <a:r>
              <a:rPr lang="en-US" altLang="en-US" sz="2400" dirty="0" smtClean="0"/>
              <a:t>Leave suspended load unattended</a:t>
            </a:r>
          </a:p>
          <a:p>
            <a:r>
              <a:rPr lang="en-US" altLang="en-US" sz="2400" dirty="0" smtClean="0"/>
              <a:t>Pass load over people or allow anyone to walk under it.</a:t>
            </a:r>
          </a:p>
          <a:p>
            <a:r>
              <a:rPr lang="en-US" altLang="en-US" sz="2400" dirty="0"/>
              <a:t>Pull a load</a:t>
            </a:r>
          </a:p>
          <a:p>
            <a:r>
              <a:rPr lang="en-US" altLang="en-US" sz="2400" dirty="0"/>
              <a:t>Get distracted</a:t>
            </a:r>
          </a:p>
          <a:p>
            <a:r>
              <a:rPr lang="en-US" altLang="en-US" sz="2400" dirty="0"/>
              <a:t>Allow unused slings or ropes to remain on the hook</a:t>
            </a:r>
          </a:p>
          <a:p>
            <a:r>
              <a:rPr lang="en-US" altLang="en-US" sz="2400" dirty="0"/>
              <a:t>Leave hoist block low enough to hit someone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87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BASIC HITCHES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Load Angle Factor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" y="2876549"/>
            <a:ext cx="215265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8300" y="2876550"/>
            <a:ext cx="215265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1000 lbs.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8300" y="5695950"/>
            <a:ext cx="215265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1000 lbs.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" y="5695949"/>
            <a:ext cx="215265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1000 lbs.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612" y="2967006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lbs.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7700" y="1466850"/>
            <a:ext cx="1076324" cy="1409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724024" y="1466850"/>
            <a:ext cx="1076326" cy="140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48300" y="2126472"/>
            <a:ext cx="1076325" cy="75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524625" y="2126472"/>
            <a:ext cx="1076325" cy="75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7700" y="5267325"/>
            <a:ext cx="1076324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724024" y="5267325"/>
            <a:ext cx="1076326" cy="428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48300" y="5481637"/>
            <a:ext cx="1076325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524625" y="5481637"/>
            <a:ext cx="1076325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6256" y="1103718"/>
            <a:ext cx="108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 </a:t>
            </a:r>
            <a:r>
              <a:rPr lang="en-US" sz="1200" dirty="0" smtClean="0"/>
              <a:t>degree angle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5813903" y="4459751"/>
            <a:ext cx="8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10 </a:t>
            </a:r>
            <a:r>
              <a:rPr lang="en-US" sz="1200" dirty="0" smtClean="0"/>
              <a:t>degree</a:t>
            </a:r>
            <a:endParaRPr lang="en-US" sz="1200" dirty="0"/>
          </a:p>
          <a:p>
            <a:r>
              <a:rPr lang="en-US" sz="1200" dirty="0" smtClean="0"/>
              <a:t>angle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21805" y="1864862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1014619" y="4503808"/>
            <a:ext cx="911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30 </a:t>
            </a:r>
            <a:r>
              <a:rPr lang="en-US" sz="1200" dirty="0" smtClean="0"/>
              <a:t>degree angle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753100" y="1334550"/>
            <a:ext cx="92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45 </a:t>
            </a:r>
            <a:r>
              <a:rPr lang="en-US" sz="1200" dirty="0" smtClean="0"/>
              <a:t>degree angle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 rot="3061334">
            <a:off x="1877420" y="1957195"/>
            <a:ext cx="97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577 lbs.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 rot="2208083">
            <a:off x="6596063" y="2218804"/>
            <a:ext cx="93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707 lbs.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 rot="1327948">
            <a:off x="1705793" y="5171080"/>
            <a:ext cx="105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1000 lbs.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 rot="632464">
            <a:off x="6545547" y="5327265"/>
            <a:ext cx="119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2874 lbs.</a:t>
            </a:r>
            <a:endParaRPr lang="en-US" sz="1600" dirty="0"/>
          </a:p>
        </p:txBody>
      </p:sp>
      <p:sp>
        <p:nvSpPr>
          <p:cNvPr id="36" name="Arc 35"/>
          <p:cNvSpPr/>
          <p:nvPr/>
        </p:nvSpPr>
        <p:spPr>
          <a:xfrm>
            <a:off x="676976" y="2623017"/>
            <a:ext cx="384361" cy="5360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5753100" y="2610588"/>
            <a:ext cx="257175" cy="52638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c 38"/>
          <p:cNvSpPr/>
          <p:nvPr/>
        </p:nvSpPr>
        <p:spPr>
          <a:xfrm>
            <a:off x="1061337" y="5496542"/>
            <a:ext cx="195963" cy="3708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c 39"/>
          <p:cNvSpPr/>
          <p:nvPr/>
        </p:nvSpPr>
        <p:spPr>
          <a:xfrm>
            <a:off x="5876925" y="5588793"/>
            <a:ext cx="133350" cy="1830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4184" y="2206083"/>
            <a:ext cx="447405" cy="58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8617" y="1883585"/>
            <a:ext cx="79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90612" y="1396105"/>
            <a:ext cx="490538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86100" y="2368505"/>
            <a:ext cx="15087" cy="47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86100" y="1466850"/>
            <a:ext cx="0" cy="628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0687" y="20562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</a:t>
            </a:r>
            <a:endParaRPr lang="en-US" sz="1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00351" y="1466850"/>
            <a:ext cx="561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10687" y="2873779"/>
            <a:ext cx="451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927" y="36368"/>
            <a:ext cx="5847698" cy="536864"/>
          </a:xfrm>
        </p:spPr>
        <p:txBody>
          <a:bodyPr/>
          <a:lstStyle/>
          <a:p>
            <a:r>
              <a:rPr lang="en-US" sz="4000" dirty="0" smtClean="0"/>
              <a:t>Calculation vs LAF Table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01401"/>
              </p:ext>
            </p:extLst>
          </p:nvPr>
        </p:nvGraphicFramePr>
        <p:xfrm>
          <a:off x="7177085" y="1273175"/>
          <a:ext cx="1724026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Sling Angle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762" y="5211732"/>
            <a:ext cx="56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L/H = LAF</a:t>
            </a:r>
          </a:p>
          <a:p>
            <a:r>
              <a:rPr lang="en-US" dirty="0" smtClean="0"/>
              <a:t>LAF  X  Load weight  = Total Stress</a:t>
            </a:r>
          </a:p>
          <a:p>
            <a:r>
              <a:rPr lang="en-US" dirty="0" smtClean="0"/>
              <a:t>Total Stress  x  Load Weight Distribution = Stress Per Leg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6" y="962025"/>
            <a:ext cx="5506536" cy="4181474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6629400" y="3514725"/>
            <a:ext cx="547685" cy="2249170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5610" y="445464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Danger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075" y="1681450"/>
            <a:ext cx="6711654" cy="4195481"/>
          </a:xfrm>
        </p:spPr>
        <p:txBody>
          <a:bodyPr/>
          <a:lstStyle/>
          <a:p>
            <a:r>
              <a:rPr lang="en-US" dirty="0" smtClean="0"/>
              <a:t>Signalperson must be qualified by 3</a:t>
            </a:r>
            <a:r>
              <a:rPr lang="en-US" baseline="30000" dirty="0" smtClean="0"/>
              <a:t>rd</a:t>
            </a:r>
            <a:r>
              <a:rPr lang="en-US" dirty="0" smtClean="0"/>
              <a:t> party or employer qualified evaluator</a:t>
            </a:r>
          </a:p>
          <a:p>
            <a:r>
              <a:rPr lang="en-US" dirty="0" smtClean="0"/>
              <a:t>Qualification requirements are: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know and understand the types of signals used 	  and be competent in their use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have basic understanding of equipment 	 	 	  operation and limitations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demonstrate they meet above requirements 	 	  through written and oral test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3378" y="304799"/>
            <a:ext cx="3803071" cy="866775"/>
          </a:xfrm>
        </p:spPr>
        <p:txBody>
          <a:bodyPr/>
          <a:lstStyle/>
          <a:p>
            <a:r>
              <a:rPr lang="en-US" sz="4800" dirty="0" smtClean="0"/>
              <a:t>Signalperson</a:t>
            </a:r>
            <a:endParaRPr lang="en-US" sz="4800" dirty="0"/>
          </a:p>
        </p:txBody>
      </p:sp>
      <p:pic>
        <p:nvPicPr>
          <p:cNvPr id="1026" name="Picture 2" descr="http://riggingtraining.us/slides/signal_slides/sig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4972051"/>
            <a:ext cx="5168900" cy="15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79" y="171450"/>
            <a:ext cx="3650672" cy="819150"/>
          </a:xfrm>
        </p:spPr>
        <p:txBody>
          <a:bodyPr/>
          <a:lstStyle/>
          <a:p>
            <a:r>
              <a:rPr lang="en-US" sz="4800" dirty="0" smtClean="0"/>
              <a:t>Terminology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279" y="1066800"/>
            <a:ext cx="714375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Certified Operator – a person who has successfully completed a training curriculum from an accredited crane operator testing program. (Crane Institute/NCCCO)</a:t>
            </a:r>
          </a:p>
          <a:p>
            <a:r>
              <a:rPr lang="en-US" sz="2400" dirty="0" smtClean="0"/>
              <a:t>Qualified Person – a person who, by possession of a recognized degree, certificate or professional standing, or by extensive training, knowledge and experience, successfully demonstrates the ability to solve or resolve issues related to a subject matter.</a:t>
            </a:r>
          </a:p>
          <a:p>
            <a:r>
              <a:rPr lang="en-US" sz="2400" dirty="0" smtClean="0"/>
              <a:t>Competent Person – a person who is capable of identifying existing and predictable hazards and has the authority to take corrective action. </a:t>
            </a:r>
          </a:p>
          <a:p>
            <a:endParaRPr lang="en-US" dirty="0"/>
          </a:p>
        </p:txBody>
      </p:sp>
      <p:pic>
        <p:nvPicPr>
          <p:cNvPr id="2050" name="Picture 2" descr="http://economicas.ua.es/en/secretaria/imagenes/act-of-grad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01426"/>
            <a:ext cx="2108778" cy="30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725" y="1719550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signalperson is needed: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the load travel / placement area is not 	   in full view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the view in the direction of travel is 			  obstructed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either operator or load handler 	  	   	  	  determines it is necessary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403" y="104775"/>
            <a:ext cx="4977245" cy="536864"/>
          </a:xfrm>
        </p:spPr>
        <p:txBody>
          <a:bodyPr/>
          <a:lstStyle/>
          <a:p>
            <a:r>
              <a:rPr lang="en-US" sz="5400" dirty="0"/>
              <a:t>Signalperson</a:t>
            </a:r>
          </a:p>
        </p:txBody>
      </p:sp>
      <p:pic>
        <p:nvPicPr>
          <p:cNvPr id="3074" name="Picture 2" descr="http://www.nccco.org/images/default-source/newsitem's-images/m_lsignalperson300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619375"/>
            <a:ext cx="281548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61924"/>
            <a:ext cx="5492791" cy="639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94" y="161924"/>
            <a:ext cx="3506406" cy="49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574" y="1167100"/>
            <a:ext cx="7487625" cy="4795550"/>
          </a:xfrm>
        </p:spPr>
        <p:txBody>
          <a:bodyPr>
            <a:noAutofit/>
          </a:bodyPr>
          <a:lstStyle/>
          <a:p>
            <a:r>
              <a:rPr lang="en-US" sz="2400" dirty="0" smtClean="0"/>
              <a:t>Under the new crane standard, you must be certified by an accredited program before you are able to use a crane</a:t>
            </a:r>
            <a:r>
              <a:rPr lang="en-US" sz="2400" dirty="0" smtClean="0"/>
              <a:t>? (Here at CURI)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a) Absolutely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b) Designated operators can operate 		 	     cranes </a:t>
            </a:r>
            <a:r>
              <a:rPr lang="en-US" sz="2400" dirty="0" smtClean="0"/>
              <a:t>in </a:t>
            </a:r>
            <a:r>
              <a:rPr lang="en-US" sz="2400" dirty="0" smtClean="0"/>
              <a:t>industrial operations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c) Experience and past knowledge will 				exempt the requirement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d) Certification cards can be purchased 		     online to show certification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 #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574" y="1167100"/>
            <a:ext cx="7487625" cy="4795550"/>
          </a:xfrm>
        </p:spPr>
        <p:txBody>
          <a:bodyPr>
            <a:noAutofit/>
          </a:bodyPr>
          <a:lstStyle/>
          <a:p>
            <a:r>
              <a:rPr lang="en-US" sz="2400" dirty="0" smtClean="0"/>
              <a:t>Under the new crane standard, you must be certified by an accredited program before you are able to use a crane</a:t>
            </a:r>
            <a:r>
              <a:rPr lang="en-US" sz="2400" dirty="0" smtClean="0"/>
              <a:t>? (Here at CURI)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a) Absolutely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b) </a:t>
            </a:r>
            <a:r>
              <a:rPr lang="en-US" sz="2400" dirty="0" smtClean="0">
                <a:solidFill>
                  <a:srgbClr val="FF0000"/>
                </a:solidFill>
              </a:rPr>
              <a:t>Designated operators can operate 		 	     cranes </a:t>
            </a:r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industrial operations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c) Experience and past knowledge will 				exempt the requirement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d) Certification cards can be purchased 		     online to show certification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 #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827" y="2052925"/>
            <a:ext cx="80863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Rigging equipment must be inspected how often?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a) Prior to each shift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b) Once Daily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c) prior to use on each shift and as necessary 		 		during the use to ensure that it is safe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d) Before quitting time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 QUESTION #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17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827" y="2052925"/>
            <a:ext cx="80863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Rigging equipment must be inspected how often?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a) Prior to each shift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b) Once Daily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c) </a:t>
            </a:r>
            <a:r>
              <a:rPr lang="en-US" sz="2400" b="1" dirty="0" smtClean="0">
                <a:solidFill>
                  <a:srgbClr val="FF0000"/>
                </a:solidFill>
              </a:rPr>
              <a:t>prior to use on each shift and as necessary 		 		during the use to ensure that it is safe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d) Before quitting time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 QUESTION #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03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827" y="2052925"/>
            <a:ext cx="80863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Who must perform inspections on slings?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a) Anyone with knowledge and training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b) Only trained supervisors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c) A competent person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d) Only iron workers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 QUESTION #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79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827" y="2052925"/>
            <a:ext cx="80863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Who must perform inspections on slings?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a) Anyone with knowledge and training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b) Only trained supervisors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c) </a:t>
            </a:r>
            <a:r>
              <a:rPr lang="en-US" sz="2400" b="1" dirty="0" smtClean="0">
                <a:solidFill>
                  <a:srgbClr val="FF0000"/>
                </a:solidFill>
              </a:rPr>
              <a:t>A competent person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d) Only iron workers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 QUESTION #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64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827" y="2052925"/>
            <a:ext cx="80863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/>
              <a:t>When </a:t>
            </a:r>
            <a:r>
              <a:rPr lang="en-US" altLang="en-US" sz="2400" b="1" dirty="0"/>
              <a:t>using U-bolt wire rope clips to form eyes, ensure the "U" section is in contact with the </a:t>
            </a:r>
            <a:r>
              <a:rPr lang="en-US" altLang="en-US" sz="2400" b="1" dirty="0" smtClean="0"/>
              <a:t>__________  of </a:t>
            </a:r>
            <a:r>
              <a:rPr lang="en-US" altLang="en-US" sz="2400" b="1" dirty="0"/>
              <a:t>the </a:t>
            </a:r>
            <a:r>
              <a:rPr lang="en-US" altLang="en-US" sz="2400" b="1" dirty="0" smtClean="0"/>
              <a:t>rope?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a) Live end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b) Dead end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c) Both ends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d) No ends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 QUESTION #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26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827" y="2052925"/>
            <a:ext cx="808638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/>
              <a:t>When </a:t>
            </a:r>
            <a:r>
              <a:rPr lang="en-US" altLang="en-US" sz="2400" b="1" dirty="0"/>
              <a:t>using U-bolt wire rope clips to form eyes, ensure the "U" section is in contact with the </a:t>
            </a:r>
            <a:r>
              <a:rPr lang="en-US" altLang="en-US" sz="2400" b="1" dirty="0" smtClean="0"/>
              <a:t>__________  of </a:t>
            </a:r>
            <a:r>
              <a:rPr lang="en-US" altLang="en-US" sz="2400" b="1" dirty="0"/>
              <a:t>the </a:t>
            </a:r>
            <a:r>
              <a:rPr lang="en-US" altLang="en-US" sz="2400" b="1" dirty="0" smtClean="0"/>
              <a:t>rope?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a) Live end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b) </a:t>
            </a:r>
            <a:r>
              <a:rPr lang="en-US" sz="2400" b="1" dirty="0" smtClean="0">
                <a:solidFill>
                  <a:srgbClr val="FF0000"/>
                </a:solidFill>
              </a:rPr>
              <a:t>Dead end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c) Both ends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d) No ends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 QUESTION #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34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804" y="171450"/>
            <a:ext cx="2831522" cy="536864"/>
          </a:xfrm>
        </p:spPr>
        <p:txBody>
          <a:bodyPr/>
          <a:lstStyle/>
          <a:p>
            <a:r>
              <a:rPr lang="en-US" dirty="0" smtClean="0"/>
              <a:t>Types of Cranes</a:t>
            </a:r>
            <a:endParaRPr lang="en-US" dirty="0"/>
          </a:p>
        </p:txBody>
      </p:sp>
      <p:pic>
        <p:nvPicPr>
          <p:cNvPr id="1026" name="Picture 2" descr="Overhead_Crane_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1" y="912018"/>
            <a:ext cx="2912139" cy="18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wer_crane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6318"/>
            <a:ext cx="2884487" cy="19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lescopic_Mobile_Cr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888626"/>
            <a:ext cx="2854326" cy="16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ntry Cr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912019"/>
            <a:ext cx="3096457" cy="18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-Standing Jib Cra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2906318"/>
            <a:ext cx="3096457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orge.net.au/wp-content/uploads/2014/03/What-Does-A-Crawler-Crane-D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4888626"/>
            <a:ext cx="3096457" cy="16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0925" y="1552575"/>
            <a:ext cx="17811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Crawler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Gantry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Tower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Mobile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Overhead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6887550" cy="4195481"/>
          </a:xfrm>
        </p:spPr>
        <p:txBody>
          <a:bodyPr/>
          <a:lstStyle/>
          <a:p>
            <a:r>
              <a:rPr lang="en-US" sz="2800" dirty="0" smtClean="0"/>
              <a:t>Operators using cranes, derricks and chain falls </a:t>
            </a:r>
            <a:r>
              <a:rPr lang="en-US" sz="2800" u="sng" dirty="0" smtClean="0"/>
              <a:t>&lt; </a:t>
            </a:r>
            <a:r>
              <a:rPr lang="en-US" sz="2800" dirty="0" smtClean="0"/>
              <a:t>1 ton need not to be trained in the proper operation and hazards?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a) True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b) False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 #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6887550" cy="4195481"/>
          </a:xfrm>
        </p:spPr>
        <p:txBody>
          <a:bodyPr/>
          <a:lstStyle/>
          <a:p>
            <a:r>
              <a:rPr lang="en-US" sz="2800" dirty="0" smtClean="0"/>
              <a:t>Operators using cranes, derricks and chain falls </a:t>
            </a:r>
            <a:r>
              <a:rPr lang="en-US" sz="2800" u="sng" dirty="0" smtClean="0"/>
              <a:t>&lt; </a:t>
            </a:r>
            <a:r>
              <a:rPr lang="en-US" sz="2800" dirty="0" smtClean="0"/>
              <a:t>1 ton need not to be trained in the proper operation and hazards?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a) True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b) </a:t>
            </a:r>
            <a:r>
              <a:rPr lang="en-US" sz="2800" dirty="0" smtClean="0">
                <a:solidFill>
                  <a:srgbClr val="FF0000"/>
                </a:solidFill>
              </a:rPr>
              <a:t>False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 #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signalperson is needed when the load placement location is obstructed or not in full view?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a) True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b) False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 #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signalperson is needed when the load placement location is obstructed or not in full view?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a) </a:t>
            </a:r>
            <a:r>
              <a:rPr lang="en-US" sz="3600" dirty="0" smtClean="0">
                <a:solidFill>
                  <a:srgbClr val="FF0000"/>
                </a:solidFill>
              </a:rPr>
              <a:t>True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b) False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 #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9028" y="2924175"/>
            <a:ext cx="5974772" cy="536864"/>
          </a:xfrm>
        </p:spPr>
        <p:txBody>
          <a:bodyPr/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066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 Cranes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841664"/>
            <a:ext cx="8979408" cy="56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5199" y="1549718"/>
            <a:ext cx="5617756" cy="41957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70" y="131064"/>
            <a:ext cx="4977245" cy="536864"/>
          </a:xfrm>
        </p:spPr>
        <p:txBody>
          <a:bodyPr/>
          <a:lstStyle/>
          <a:p>
            <a:r>
              <a:rPr lang="en-US" dirty="0" smtClean="0"/>
              <a:t>Crane Compass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5062" y="1731823"/>
            <a:ext cx="5472176" cy="39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0" y="1295399"/>
            <a:ext cx="5763600" cy="5105401"/>
          </a:xfrm>
        </p:spPr>
        <p:txBody>
          <a:bodyPr>
            <a:normAutofit/>
          </a:bodyPr>
          <a:lstStyle/>
          <a:p>
            <a:r>
              <a:rPr lang="en-US" dirty="0" smtClean="0"/>
              <a:t>OSHA has a deadline for crane operators certification to </a:t>
            </a:r>
            <a:r>
              <a:rPr lang="en-US" dirty="0" smtClean="0">
                <a:solidFill>
                  <a:srgbClr val="FF0000"/>
                </a:solidFill>
              </a:rPr>
              <a:t>November 10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2018</a:t>
            </a:r>
            <a:r>
              <a:rPr lang="en-US" dirty="0" smtClean="0"/>
              <a:t>. (Construction Standard) </a:t>
            </a:r>
          </a:p>
          <a:p>
            <a:r>
              <a:rPr lang="en-US" dirty="0" smtClean="0"/>
              <a:t>Testing agencies must be accredited by a nationally recognized accrediting agency based on criteria for;</a:t>
            </a:r>
          </a:p>
          <a:p>
            <a:pPr marL="914416" lvl="2" indent="0">
              <a:buNone/>
            </a:pPr>
            <a:r>
              <a:rPr lang="en-US" dirty="0" smtClean="0"/>
              <a:t>- Written and practical exams</a:t>
            </a:r>
          </a:p>
          <a:p>
            <a:pPr marL="914416" lvl="2" indent="0">
              <a:buNone/>
            </a:pPr>
            <a:r>
              <a:rPr lang="en-US" dirty="0" smtClean="0"/>
              <a:t>- Testing materials / grading</a:t>
            </a:r>
          </a:p>
          <a:p>
            <a:pPr marL="914416" lvl="2" indent="0">
              <a:buNone/>
            </a:pPr>
            <a:r>
              <a:rPr lang="en-US" dirty="0" smtClean="0"/>
              <a:t>- Facilities and equipment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Industrial 1910.179(b)(8)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		</a:t>
            </a:r>
            <a:r>
              <a:rPr lang="en-US" dirty="0" smtClean="0">
                <a:solidFill>
                  <a:prstClr val="white"/>
                </a:solidFill>
              </a:rPr>
              <a:t>- Only designated personnel shall be 			   permitted to operate a crane. 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914416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914416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914416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7503" y="194756"/>
            <a:ext cx="2783897" cy="909925"/>
          </a:xfrm>
        </p:spPr>
        <p:txBody>
          <a:bodyPr/>
          <a:lstStyle/>
          <a:p>
            <a:r>
              <a:rPr lang="en-US" sz="5400" dirty="0" smtClean="0"/>
              <a:t>Training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6" name="Picture 4" descr="http://www.konecranes.in/sites/default/files/styles/main_horizontal/public/main_image/trainingad.jpg?itok=7TktWY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400550"/>
            <a:ext cx="3276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ccco.org/Sitefinity/WebsiteTemplates/NCCCO/App_Themes/NCCCO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18731"/>
            <a:ext cx="3295649" cy="11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676" y="1504951"/>
            <a:ext cx="4991100" cy="4743456"/>
          </a:xfrm>
        </p:spPr>
        <p:txBody>
          <a:bodyPr/>
          <a:lstStyle/>
          <a:p>
            <a:r>
              <a:rPr lang="en-US" dirty="0" smtClean="0"/>
              <a:t>Each Shift - Competent person must inspect prior to each shift (use).</a:t>
            </a:r>
          </a:p>
          <a:p>
            <a:r>
              <a:rPr lang="en-US" dirty="0" smtClean="0"/>
              <a:t>Monthly – Competent person must document monthly inspection and retain for 3 months.</a:t>
            </a:r>
          </a:p>
          <a:p>
            <a:r>
              <a:rPr lang="en-US" dirty="0" smtClean="0"/>
              <a:t>Annual -  Qualified person must inspect, disassemble and functionally test. Retain document for 1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*</a:t>
            </a:r>
            <a:r>
              <a:rPr lang="en-US" dirty="0" smtClean="0"/>
              <a:t>Certification training includes inspection techniques.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Crane Inspections</a:t>
            </a:r>
            <a:endParaRPr lang="en-US" dirty="0"/>
          </a:p>
        </p:txBody>
      </p:sp>
      <p:pic>
        <p:nvPicPr>
          <p:cNvPr id="5122" name="Picture 2" descr="http://www.cranetraininginternational.com/images/pic-crane-inspection-services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206499"/>
            <a:ext cx="301625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mcodepot.com/images/products/thumb/DSCF1569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4" y="3708109"/>
            <a:ext cx="2301876" cy="256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88" y="326136"/>
            <a:ext cx="6172200" cy="990600"/>
          </a:xfrm>
        </p:spPr>
        <p:txBody>
          <a:bodyPr/>
          <a:lstStyle/>
          <a:p>
            <a:r>
              <a:rPr lang="en-US" altLang="en-US" dirty="0" smtClean="0"/>
              <a:t>Operational Inspection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" y="1075944"/>
            <a:ext cx="6172200" cy="5181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60000"/>
              </a:spcAft>
            </a:pPr>
            <a:r>
              <a:rPr lang="en-US" altLang="en-US" dirty="0" smtClean="0"/>
              <a:t>Move crane several feet in each direction </a:t>
            </a:r>
          </a:p>
          <a:p>
            <a:pPr>
              <a:lnSpc>
                <a:spcPct val="90000"/>
              </a:lnSpc>
              <a:spcAft>
                <a:spcPct val="60000"/>
              </a:spcAft>
            </a:pPr>
            <a:r>
              <a:rPr lang="en-US" altLang="en-US" dirty="0" smtClean="0"/>
              <a:t>Unusual noises and jerky movements</a:t>
            </a:r>
          </a:p>
          <a:p>
            <a:pPr>
              <a:lnSpc>
                <a:spcPct val="90000"/>
              </a:lnSpc>
              <a:spcAft>
                <a:spcPct val="60000"/>
              </a:spcAft>
            </a:pPr>
            <a:r>
              <a:rPr lang="en-US" altLang="en-US" dirty="0" smtClean="0"/>
              <a:t>Control station and switches work correctly</a:t>
            </a:r>
          </a:p>
          <a:p>
            <a:pPr>
              <a:lnSpc>
                <a:spcPct val="90000"/>
              </a:lnSpc>
              <a:spcAft>
                <a:spcPct val="60000"/>
              </a:spcAft>
            </a:pPr>
            <a:r>
              <a:rPr lang="en-US" altLang="en-US" dirty="0" smtClean="0"/>
              <a:t>Lower hoist block to make sure at least 2 turns of rope remain on drum</a:t>
            </a:r>
          </a:p>
          <a:p>
            <a:pPr>
              <a:lnSpc>
                <a:spcPct val="90000"/>
              </a:lnSpc>
              <a:spcAft>
                <a:spcPct val="60000"/>
              </a:spcAft>
            </a:pPr>
            <a:r>
              <a:rPr lang="en-US" altLang="en-US" dirty="0" smtClean="0"/>
              <a:t>Hook has a safety latch and it’s not stretched.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7558" y="3276346"/>
            <a:ext cx="4064000" cy="27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RANES &amp;amp; RIGGING &amp;quot;&quot;/&gt;&lt;property id=&quot;20307&quot; value=&quot;543&quot;/&gt;&lt;/object&gt;&lt;object type=&quot;3&quot; unique_id=&quot;10005&quot;&gt;&lt;property id=&quot;20148&quot; value=&quot;5&quot;/&gt;&lt;property id=&quot;20300&quot; value=&quot;Slide 2 - &amp;quot;Terminology&amp;quot;&quot;/&gt;&lt;property id=&quot;20307&quot; value=&quot;553&quot;/&gt;&lt;/object&gt;&lt;object type=&quot;3&quot; unique_id=&quot;10006&quot;&gt;&lt;property id=&quot;20148&quot; value=&quot;5&quot;/&gt;&lt;property id=&quot;20300&quot; value=&quot;Slide 3 - &amp;quot;Terminology&amp;quot;&quot;/&gt;&lt;property id=&quot;20307&quot; value=&quot;554&quot;/&gt;&lt;/object&gt;&lt;object type=&quot;3&quot; unique_id=&quot;10007&quot;&gt;&lt;property id=&quot;20148&quot; value=&quot;5&quot;/&gt;&lt;property id=&quot;20300&quot; value=&quot;Slide 4 - &amp;quot;Types of Cranes&amp;quot;&quot;/&gt;&lt;property id=&quot;20307&quot; value=&quot;546&quot;/&gt;&lt;/object&gt;&lt;object type=&quot;3&quot; unique_id=&quot;10010&quot;&gt;&lt;property id=&quot;20148&quot; value=&quot;5&quot;/&gt;&lt;property id=&quot;20300&quot; value=&quot;Slide 7 - &amp;quot;Training &amp;quot;&quot;/&gt;&lt;property id=&quot;20307&quot; value=&quot;549&quot;/&gt;&lt;/object&gt;&lt;object type=&quot;3&quot; unique_id=&quot;10014&quot;&gt;&lt;property id=&quot;20148&quot; value=&quot;5&quot;/&gt;&lt;property id=&quot;20300&quot; value=&quot;Slide 8 - &amp;quot;Crane Inspections&amp;quot;&quot;/&gt;&lt;property id=&quot;20307&quot; value=&quot;551&quot;/&gt;&lt;/object&gt;&lt;object type=&quot;3&quot; unique_id=&quot;10015&quot;&gt;&lt;property id=&quot;20148&quot; value=&quot;5&quot;/&gt;&lt;property id=&quot;20300&quot; value=&quot;Slide 11&quot;/&gt;&lt;property id=&quot;20307&quot; value=&quot;552&quot;/&gt;&lt;/object&gt;&lt;object type=&quot;3&quot; unique_id=&quot;10017&quot;&gt;&lt;property id=&quot;20148&quot; value=&quot;5&quot;/&gt;&lt;property id=&quot;20300&quot; value=&quot;Slide 12 - &amp;quot;Rigging – What We Need To Know&amp;quot;&quot;/&gt;&lt;property id=&quot;20307&quot; value=&quot;557&quot;/&gt;&lt;/object&gt;&lt;object type=&quot;3&quot; unique_id=&quot;10020&quot;&gt;&lt;property id=&quot;20148&quot; value=&quot;5&quot;/&gt;&lt;property id=&quot;20300&quot; value=&quot;Slide 14 - &amp;quot;Rigging Considerations&amp;quot;&quot;/&gt;&lt;property id=&quot;20307&quot; value=&quot;544&quot;/&gt;&lt;/object&gt;&lt;object type=&quot;3&quot; unique_id=&quot;10021&quot;&gt;&lt;property id=&quot;20148&quot; value=&quot;5&quot;/&gt;&lt;property id=&quot;20300&quot; value=&quot;Slide 15 - &amp;quot;Rigging Equipment Slings &amp;quot;&quot;/&gt;&lt;property id=&quot;20307&quot; value=&quot;490&quot;/&gt;&lt;/object&gt;&lt;object type=&quot;3&quot; unique_id=&quot;10022&quot;&gt;&lt;property id=&quot;20148&quot; value=&quot;5&quot;/&gt;&lt;property id=&quot;20300&quot; value=&quot;Slide 16&quot;/&gt;&lt;property id=&quot;20307&quot; value=&quot;386&quot;/&gt;&lt;/object&gt;&lt;object type=&quot;3&quot; unique_id=&quot;10024&quot;&gt;&lt;property id=&quot;20148&quot; value=&quot;5&quot;/&gt;&lt;property id=&quot;20300&quot; value=&quot;Slide 17&quot;/&gt;&lt;property id=&quot;20307&quot; value=&quot;387&quot;/&gt;&lt;/object&gt;&lt;object type=&quot;3&quot; unique_id=&quot;10025&quot;&gt;&lt;property id=&quot;20148&quot; value=&quot;5&quot;/&gt;&lt;property id=&quot;20300&quot; value=&quot;Slide 18&quot;/&gt;&lt;property id=&quot;20307&quot; value=&quot;481&quot;/&gt;&lt;/object&gt;&lt;object type=&quot;3&quot; unique_id=&quot;10027&quot;&gt;&lt;property id=&quot;20148&quot; value=&quot;5&quot;/&gt;&lt;property id=&quot;20300&quot; value=&quot;Slide 19 - &amp;quot;Wire Rope Slings&amp;quot;&quot;/&gt;&lt;property id=&quot;20307&quot; value=&quot;514&quot;/&gt;&lt;/object&gt;&lt;object type=&quot;3&quot; unique_id=&quot;10029&quot;&gt;&lt;property id=&quot;20148&quot; value=&quot;5&quot;/&gt;&lt;property id=&quot;20300&quot; value=&quot;Slide 20&quot;/&gt;&lt;property id=&quot;20307&quot; value=&quot;263&quot;/&gt;&lt;/object&gt;&lt;object type=&quot;3&quot; unique_id=&quot;10031&quot;&gt;&lt;property id=&quot;20148&quot; value=&quot;5&quot;/&gt;&lt;property id=&quot;20300&quot; value=&quot;Slide 21&quot;/&gt;&lt;property id=&quot;20307&quot; value=&quot;332&quot;/&gt;&lt;/object&gt;&lt;object type=&quot;3&quot; unique_id=&quot;10032&quot;&gt;&lt;property id=&quot;20148&quot; value=&quot;5&quot;/&gt;&lt;property id=&quot;20300&quot; value=&quot;Slide 22 - &amp;quot;Synthetic Web Sling Markings&amp;quot;&quot;/&gt;&lt;property id=&quot;20307&quot; value=&quot;370&quot;/&gt;&lt;/object&gt;&lt;object type=&quot;3&quot; unique_id=&quot;10033&quot;&gt;&lt;property id=&quot;20148&quot; value=&quot;5&quot;/&gt;&lt;property id=&quot;20300&quot; value=&quot;Slide 23 - &amp;quot;Synthetic Web Slings Fittings&amp;quot;&quot;/&gt;&lt;property id=&quot;20307&quot; value=&quot;373&quot;/&gt;&lt;/object&gt;&lt;object type=&quot;3&quot; unique_id=&quot;10035&quot;&gt;&lt;property id=&quot;20148&quot; value=&quot;5&quot;/&gt;&lt;property id=&quot;20300&quot; value=&quot;Slide 24 - &amp;quot;Synthetic Web Slings - Remove from Service&amp;quot;&quot;/&gt;&lt;property id=&quot;20307&quot; value=&quot;516&quot;/&gt;&lt;/object&gt;&lt;object type=&quot;3&quot; unique_id=&quot;10036&quot;&gt;&lt;property id=&quot;20148&quot; value=&quot;5&quot;/&gt;&lt;property id=&quot;20300&quot; value=&quot;Slide 27 - &amp;quot;BASIC HITCHES      Load Angle Factor&amp;quot;&quot;/&gt;&lt;property id=&quot;20307&quot; value=&quot;559&quot;/&gt;&lt;/object&gt;&lt;object type=&quot;3&quot; unique_id=&quot;10037&quot;&gt;&lt;property id=&quot;20148&quot; value=&quot;5&quot;/&gt;&lt;property id=&quot;20300&quot; value=&quot;Slide 28 - &amp;quot;Calculation vs LAF Table&amp;quot;&quot;/&gt;&lt;property id=&quot;20307&quot; value=&quot;560&quot;/&gt;&lt;/object&gt;&lt;object type=&quot;3&quot; unique_id=&quot;10038&quot;&gt;&lt;property id=&quot;20148&quot; value=&quot;5&quot;/&gt;&lt;property id=&quot;20300&quot; value=&quot;Slide 29 - &amp;quot;Signalperson&amp;quot;&quot;/&gt;&lt;property id=&quot;20307&quot; value=&quot;568&quot;/&gt;&lt;/object&gt;&lt;object type=&quot;3&quot; unique_id=&quot;10039&quot;&gt;&lt;property id=&quot;20148&quot; value=&quot;5&quot;/&gt;&lt;property id=&quot;20300&quot; value=&quot;Slide 30 - &amp;quot;Signalperson&amp;quot;&quot;/&gt;&lt;property id=&quot;20307&quot; value=&quot;570&quot;/&gt;&lt;/object&gt;&lt;object type=&quot;3&quot; unique_id=&quot;10040&quot;&gt;&lt;property id=&quot;20148&quot; value=&quot;5&quot;/&gt;&lt;property id=&quot;20300&quot; value=&quot;Slide 31&quot;/&gt;&lt;property id=&quot;20307&quot; value=&quot;569&quot;/&gt;&lt;/object&gt;&lt;object type=&quot;3&quot; unique_id=&quot;10041&quot;&gt;&lt;property id=&quot;20148&quot; value=&quot;5&quot;/&gt;&lt;property id=&quot;20300&quot; value=&quot;Slide 32 - &amp;quot;EXAM QUESTION # 1&amp;quot;&quot;/&gt;&lt;property id=&quot;20307&quot; value=&quot;561&quot;/&gt;&lt;/object&gt;&lt;object type=&quot;3&quot; unique_id=&quot;10042&quot;&gt;&lt;property id=&quot;20148&quot; value=&quot;5&quot;/&gt;&lt;property id=&quot;20300&quot; value=&quot;Slide 33 - &amp;quot;EXAM QUESTION # 1&amp;quot;&quot;/&gt;&lt;property id=&quot;20307&quot; value=&quot;575&quot;/&gt;&lt;/object&gt;&lt;object type=&quot;3&quot; unique_id=&quot;10043&quot;&gt;&lt;property id=&quot;20148&quot; value=&quot;5&quot;/&gt;&lt;property id=&quot;20300&quot; value=&quot;Slide 34 - &amp;quot;EXAM QUESTION # 2&amp;quot;&quot;/&gt;&lt;property id=&quot;20307&quot; value=&quot;534&quot;/&gt;&lt;/object&gt;&lt;object type=&quot;3&quot; unique_id=&quot;10044&quot;&gt;&lt;property id=&quot;20148&quot; value=&quot;5&quot;/&gt;&lt;property id=&quot;20300&quot; value=&quot;Slide 35 - &amp;quot;EXAM QUESTION # 2&amp;quot;&quot;/&gt;&lt;property id=&quot;20307&quot; value=&quot;537&quot;/&gt;&lt;/object&gt;&lt;object type=&quot;3&quot; unique_id=&quot;10045&quot;&gt;&lt;property id=&quot;20148&quot; value=&quot;5&quot;/&gt;&lt;property id=&quot;20300&quot; value=&quot;Slide 36 - &amp;quot;EXAM QUESTION # 3&amp;quot;&quot;/&gt;&lt;property id=&quot;20307&quot; value=&quot;539&quot;/&gt;&lt;/object&gt;&lt;object type=&quot;3&quot; unique_id=&quot;10046&quot;&gt;&lt;property id=&quot;20148&quot; value=&quot;5&quot;/&gt;&lt;property id=&quot;20300&quot; value=&quot;Slide 37 - &amp;quot;EXAM QUESTION # 3&amp;quot;&quot;/&gt;&lt;property id=&quot;20307&quot; value=&quot;540&quot;/&gt;&lt;/object&gt;&lt;object type=&quot;3&quot; unique_id=&quot;10047&quot;&gt;&lt;property id=&quot;20148&quot; value=&quot;5&quot;/&gt;&lt;property id=&quot;20300&quot; value=&quot;Slide 38 - &amp;quot;EXAM QUESTION # 4&amp;quot;&quot;/&gt;&lt;property id=&quot;20307&quot; value=&quot;541&quot;/&gt;&lt;/object&gt;&lt;object type=&quot;3&quot; unique_id=&quot;10048&quot;&gt;&lt;property id=&quot;20148&quot; value=&quot;5&quot;/&gt;&lt;property id=&quot;20300&quot; value=&quot;Slide 39 - &amp;quot;EXAM QUESTION # 4&amp;quot;&quot;/&gt;&lt;property id=&quot;20307&quot; value=&quot;542&quot;/&gt;&lt;/object&gt;&lt;object type=&quot;3&quot; unique_id=&quot;10049&quot;&gt;&lt;property id=&quot;20148&quot; value=&quot;5&quot;/&gt;&lt;property id=&quot;20300&quot; value=&quot;Slide 40 - &amp;quot;EXAM QUESTION # 5&amp;quot;&quot;/&gt;&lt;property id=&quot;20307&quot; value=&quot;566&quot;/&gt;&lt;/object&gt;&lt;object type=&quot;3&quot; unique_id=&quot;10050&quot;&gt;&lt;property id=&quot;20148&quot; value=&quot;5&quot;/&gt;&lt;property id=&quot;20300&quot; value=&quot;Slide 41 - &amp;quot;EXAM QUESTION # 5&amp;quot;&quot;/&gt;&lt;property id=&quot;20307&quot; value=&quot;576&quot;/&gt;&lt;/object&gt;&lt;object type=&quot;3&quot; unique_id=&quot;10051&quot;&gt;&lt;property id=&quot;20148&quot; value=&quot;5&quot;/&gt;&lt;property id=&quot;20300&quot; value=&quot;Slide 42 - &amp;quot;EXAM QUESTION # 6&amp;quot;&quot;/&gt;&lt;property id=&quot;20307&quot; value=&quot;571&quot;/&gt;&lt;/object&gt;&lt;object type=&quot;3&quot; unique_id=&quot;10052&quot;&gt;&lt;property id=&quot;20148&quot; value=&quot;5&quot;/&gt;&lt;property id=&quot;20300&quot; value=&quot;Slide 43 - &amp;quot;EXAM QUESTION # 6&amp;quot;&quot;/&gt;&lt;property id=&quot;20307&quot; value=&quot;577&quot;/&gt;&lt;/object&gt;&lt;object type=&quot;3&quot; unique_id=&quot;10053&quot;&gt;&lt;property id=&quot;20148&quot; value=&quot;5&quot;/&gt;&lt;property id=&quot;20300&quot; value=&quot;Slide 44 - &amp;quot;QUESTIONS?&amp;quot;&quot;/&gt;&lt;property id=&quot;20307&quot; value=&quot;574&quot;/&gt;&lt;/object&gt;&lt;object type=&quot;3&quot; unique_id=&quot;10690&quot;&gt;&lt;property id=&quot;20148&quot; value=&quot;5&quot;/&gt;&lt;property id=&quot;20300&quot; value=&quot;Slide 9 - &amp;quot;Operational Inspection&amp;quot;&quot;/&gt;&lt;property id=&quot;20307&quot; value=&quot;581&quot;/&gt;&lt;/object&gt;&lt;object type=&quot;3&quot; unique_id=&quot;10691&quot;&gt;&lt;property id=&quot;20148&quot; value=&quot;5&quot;/&gt;&lt;property id=&quot;20300&quot; value=&quot;Slide 10 - &amp;quot;Visual Inspection&amp;quot;&quot;/&gt;&lt;property id=&quot;20307&quot; value=&quot;580&quot;/&gt;&lt;/object&gt;&lt;object type=&quot;3&quot; unique_id=&quot;10692&quot;&gt;&lt;property id=&quot;20148&quot; value=&quot;5&quot;/&gt;&lt;property id=&quot;20300&quot; value=&quot;Slide 25 - &amp;quot;Lifting and Moving&amp;quot;&quot;/&gt;&lt;property id=&quot;20307&quot; value=&quot;583&quot;/&gt;&lt;/object&gt;&lt;object type=&quot;3&quot; unique_id=&quot;10693&quot;&gt;&lt;property id=&quot;20148&quot; value=&quot;5&quot;/&gt;&lt;property id=&quot;20300&quot; value=&quot;Slide 26 - &amp;quot;Don’ts&amp;quot;&quot;/&gt;&lt;property id=&quot;20307&quot; value=&quot;584&quot;/&gt;&lt;/object&gt;&lt;object type=&quot;3&quot; unique_id=&quot;10910&quot;&gt;&lt;property id=&quot;20148&quot; value=&quot;5&quot;/&gt;&lt;property id=&quot;20300&quot; value=&quot;Slide 5 - &amp;quot;CURI Cranes&amp;quot;&quot;/&gt;&lt;property id=&quot;20307&quot; value=&quot;585&quot;/&gt;&lt;/object&gt;&lt;object type=&quot;3&quot; unique_id=&quot;10911&quot;&gt;&lt;property id=&quot;20148&quot; value=&quot;5&quot;/&gt;&lt;property id=&quot;20300&quot; value=&quot;Slide 6 - &amp;quot;Crane Compass&amp;quot;&quot;/&gt;&lt;property id=&quot;20307&quot; value=&quot;587&quot;/&gt;&lt;/object&gt;&lt;object type=&quot;3&quot; unique_id=&quot;10912&quot;&gt;&lt;property id=&quot;20148&quot; value=&quot;5&quot;/&gt;&lt;property id=&quot;20300&quot; value=&quot;Slide 13 - &amp;quot;GEARBOX RIGGING&amp;quot;&quot;/&gt;&lt;property id=&quot;20307&quot; value=&quot;586&quot;/&gt;&lt;/object&gt;&lt;/object&gt;&lt;object type=&quot;8&quot; unique_id=&quot;1010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1102</Words>
  <Application>Microsoft Office PowerPoint</Application>
  <PresentationFormat>On-screen Show (4:3)</PresentationFormat>
  <Paragraphs>283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Century Gothic</vt:lpstr>
      <vt:lpstr>Times New Roman</vt:lpstr>
      <vt:lpstr>Wingdings</vt:lpstr>
      <vt:lpstr>Wingdings 3</vt:lpstr>
      <vt:lpstr>Ion</vt:lpstr>
      <vt:lpstr>CRANES &amp; RIGGING </vt:lpstr>
      <vt:lpstr>Terminology</vt:lpstr>
      <vt:lpstr>Terminology</vt:lpstr>
      <vt:lpstr>Types of Cranes</vt:lpstr>
      <vt:lpstr>CURI Cranes</vt:lpstr>
      <vt:lpstr>Crane Compass</vt:lpstr>
      <vt:lpstr>Training </vt:lpstr>
      <vt:lpstr>Crane Inspections</vt:lpstr>
      <vt:lpstr>Operational Inspection</vt:lpstr>
      <vt:lpstr>Visual Inspection</vt:lpstr>
      <vt:lpstr>PowerPoint Presentation</vt:lpstr>
      <vt:lpstr>Rigging – What We Need To Know</vt:lpstr>
      <vt:lpstr>GEARBOX RIGGING</vt:lpstr>
      <vt:lpstr>Rigging Considerations</vt:lpstr>
      <vt:lpstr>Rigging Equipment Slings </vt:lpstr>
      <vt:lpstr>PowerPoint Presentation</vt:lpstr>
      <vt:lpstr>PowerPoint Presentation</vt:lpstr>
      <vt:lpstr>PowerPoint Presentation</vt:lpstr>
      <vt:lpstr>Wire Rope Slings</vt:lpstr>
      <vt:lpstr>PowerPoint Presentation</vt:lpstr>
      <vt:lpstr>PowerPoint Presentation</vt:lpstr>
      <vt:lpstr>Synthetic Web Sling Markings</vt:lpstr>
      <vt:lpstr>Synthetic Web Slings Fittings</vt:lpstr>
      <vt:lpstr>Synthetic Web Slings - Remove from Service</vt:lpstr>
      <vt:lpstr>Lifting and Moving</vt:lpstr>
      <vt:lpstr>Don’ts</vt:lpstr>
      <vt:lpstr>BASIC HITCHES      Load Angle Factor</vt:lpstr>
      <vt:lpstr>Calculation vs LAF Table</vt:lpstr>
      <vt:lpstr>Signalperson</vt:lpstr>
      <vt:lpstr>Signalperson</vt:lpstr>
      <vt:lpstr>PowerPoint Presentation</vt:lpstr>
      <vt:lpstr>EXAM QUESTION # 1</vt:lpstr>
      <vt:lpstr>EXAM QUESTION # 1</vt:lpstr>
      <vt:lpstr>EXAM QUESTION # 2</vt:lpstr>
      <vt:lpstr>EXAM QUESTION # 2</vt:lpstr>
      <vt:lpstr>EXAM QUESTION # 3</vt:lpstr>
      <vt:lpstr>EXAM QUESTION # 3</vt:lpstr>
      <vt:lpstr>EXAM QUESTION # 4</vt:lpstr>
      <vt:lpstr>EXAM QUESTION # 4</vt:lpstr>
      <vt:lpstr>EXAM QUESTION # 5</vt:lpstr>
      <vt:lpstr>EXAM QUESTION # 5</vt:lpstr>
      <vt:lpstr>EXAM QUESTION # 6</vt:lpstr>
      <vt:lpstr>EXAM QUESTION # 6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2014-10-20T12:57:12Z</dcterms:created>
  <dcterms:modified xsi:type="dcterms:W3CDTF">2019-09-26T19:28:06Z</dcterms:modified>
</cp:coreProperties>
</file>